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3" r:id="rId3"/>
    <p:sldId id="258" r:id="rId4"/>
    <p:sldId id="267" r:id="rId5"/>
    <p:sldId id="274" r:id="rId6"/>
    <p:sldId id="270" r:id="rId7"/>
    <p:sldId id="272" r:id="rId8"/>
    <p:sldId id="261" r:id="rId9"/>
    <p:sldId id="260" r:id="rId10"/>
    <p:sldId id="262" r:id="rId11"/>
    <p:sldId id="263" r:id="rId12"/>
    <p:sldId id="264" r:id="rId13"/>
    <p:sldId id="265" r:id="rId14"/>
    <p:sldId id="27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B1B90-25FC-4078-AD6A-8F7B6799155D}" type="datetimeFigureOut">
              <a:rPr lang="de-DE" smtClean="0"/>
              <a:t>03.11.2022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B32F4-9127-4EE5-855B-E2B06C229B66}" type="slidenum">
              <a:rPr lang="de-DE" smtClean="0"/>
              <a:t>‹Nr.›</a:t>
            </a:fld>
            <a:endParaRPr lang="de-DE"/>
          </a:p>
        </p:txBody>
      </p:sp>
    </p:spTree>
    <p:extLst>
      <p:ext uri="{BB962C8B-B14F-4D97-AF65-F5344CB8AC3E}">
        <p14:creationId xmlns:p14="http://schemas.microsoft.com/office/powerpoint/2010/main" val="13770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FC61AE7-C7DE-4D7B-BD7E-7F337580309F}" type="datetimeFigureOut">
              <a:rPr lang="de-DE" smtClean="0"/>
              <a:t>01.11.2022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392239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FC61AE7-C7DE-4D7B-BD7E-7F337580309F}" type="datetimeFigureOut">
              <a:rPr lang="de-DE" smtClean="0"/>
              <a:t>01.11.2022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195863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FC61AE7-C7DE-4D7B-BD7E-7F337580309F}" type="datetimeFigureOut">
              <a:rPr lang="de-DE" smtClean="0"/>
              <a:t>01.11.2022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195394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EBDF966-4F45-44C1-8443-9CE8429225A4}"/>
              </a:ext>
            </a:extLst>
          </p:cNvPr>
          <p:cNvSpPr/>
          <p:nvPr userDrawn="1"/>
        </p:nvSpPr>
        <p:spPr>
          <a:xfrm>
            <a:off x="3039739" y="6596732"/>
            <a:ext cx="9152262" cy="261268"/>
          </a:xfrm>
          <a:prstGeom prst="rect">
            <a:avLst/>
          </a:prstGeom>
          <a:solidFill>
            <a:srgbClr val="EB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graphicFrame>
        <p:nvGraphicFramePr>
          <p:cNvPr id="12" name="Objekt 11">
            <a:extLst>
              <a:ext uri="{FF2B5EF4-FFF2-40B4-BE49-F238E27FC236}">
                <a16:creationId xmlns:a16="http://schemas.microsoft.com/office/drawing/2014/main" id="{10A8C606-94C5-4EC5-B557-562E203A7E79}"/>
              </a:ext>
            </a:extLst>
          </p:cNvPr>
          <p:cNvGraphicFramePr>
            <a:graphicFrameLocks noChangeAspect="1"/>
          </p:cNvGraphicFramePr>
          <p:nvPr userDrawn="1">
            <p:extLst/>
          </p:nvPr>
        </p:nvGraphicFramePr>
        <p:xfrm>
          <a:off x="8782217" y="5595793"/>
          <a:ext cx="2873586" cy="779893"/>
        </p:xfrm>
        <a:graphic>
          <a:graphicData uri="http://schemas.openxmlformats.org/presentationml/2006/ole">
            <mc:AlternateContent xmlns:mc="http://schemas.openxmlformats.org/markup-compatibility/2006">
              <mc:Choice xmlns:v="urn:schemas-microsoft-com:vml" Requires="v">
                <p:oleObj spid="_x0000_s1035" name="CorelDRAW" r:id="rId3" imgW="6004112" imgH="2054049" progId="CorelDraw.Graphic.17">
                  <p:embed/>
                </p:oleObj>
              </mc:Choice>
              <mc:Fallback>
                <p:oleObj name="CorelDRAW" r:id="rId3" imgW="6004112" imgH="2054049" progId="CorelDraw.Graphic.17">
                  <p:embed/>
                  <p:pic>
                    <p:nvPicPr>
                      <p:cNvPr id="12" name="Objekt 11">
                        <a:extLst>
                          <a:ext uri="{FF2B5EF4-FFF2-40B4-BE49-F238E27FC236}">
                            <a16:creationId xmlns:a16="http://schemas.microsoft.com/office/drawing/2014/main" id="{10A8C606-94C5-4EC5-B557-562E203A7E79}"/>
                          </a:ext>
                        </a:extLst>
                      </p:cNvPr>
                      <p:cNvPicPr/>
                      <p:nvPr/>
                    </p:nvPicPr>
                    <p:blipFill>
                      <a:blip r:embed="rId4"/>
                      <a:stretch>
                        <a:fillRect/>
                      </a:stretch>
                    </p:blipFill>
                    <p:spPr>
                      <a:xfrm>
                        <a:off x="8782217" y="5595793"/>
                        <a:ext cx="2873586" cy="779893"/>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BEBDF966-4F45-44C1-8443-9CE8429225A4}"/>
              </a:ext>
            </a:extLst>
          </p:cNvPr>
          <p:cNvSpPr/>
          <p:nvPr userDrawn="1"/>
        </p:nvSpPr>
        <p:spPr>
          <a:xfrm>
            <a:off x="1" y="6596732"/>
            <a:ext cx="3039738" cy="261268"/>
          </a:xfrm>
          <a:prstGeom prst="rect">
            <a:avLst/>
          </a:prstGeom>
          <a:solidFill>
            <a:srgbClr val="009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Tree>
    <p:extLst>
      <p:ext uri="{BB962C8B-B14F-4D97-AF65-F5344CB8AC3E}">
        <p14:creationId xmlns:p14="http://schemas.microsoft.com/office/powerpoint/2010/main" val="9380558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FC61AE7-C7DE-4D7B-BD7E-7F337580309F}" type="datetimeFigureOut">
              <a:rPr lang="de-DE" smtClean="0"/>
              <a:t>01.11.2022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37641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8FC61AE7-C7DE-4D7B-BD7E-7F337580309F}" type="datetimeFigureOut">
              <a:rPr lang="de-DE" smtClean="0"/>
              <a:t>01.11.2022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358592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FC61AE7-C7DE-4D7B-BD7E-7F337580309F}" type="datetimeFigureOut">
              <a:rPr lang="de-DE" smtClean="0"/>
              <a:t>01.11.2022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15455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FC61AE7-C7DE-4D7B-BD7E-7F337580309F}" type="datetimeFigureOut">
              <a:rPr lang="de-DE" smtClean="0"/>
              <a:t>01.11.2022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320727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FC61AE7-C7DE-4D7B-BD7E-7F337580309F}" type="datetimeFigureOut">
              <a:rPr lang="de-DE" smtClean="0"/>
              <a:t>01.11.2022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372082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C61AE7-C7DE-4D7B-BD7E-7F337580309F}" type="datetimeFigureOut">
              <a:rPr lang="de-DE" smtClean="0"/>
              <a:t>01.11.2022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59054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FC61AE7-C7DE-4D7B-BD7E-7F337580309F}" type="datetimeFigureOut">
              <a:rPr lang="de-DE" smtClean="0"/>
              <a:t>01.11.2022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43803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8FC61AE7-C7DE-4D7B-BD7E-7F337580309F}" type="datetimeFigureOut">
              <a:rPr lang="de-DE" smtClean="0"/>
              <a:t>01.11.2022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A0A7FE-A412-4E97-8B1A-2837F802658D}" type="slidenum">
              <a:rPr lang="de-DE" smtClean="0"/>
              <a:t>‹Nr.›</a:t>
            </a:fld>
            <a:endParaRPr lang="de-DE"/>
          </a:p>
        </p:txBody>
      </p:sp>
    </p:spTree>
    <p:extLst>
      <p:ext uri="{BB962C8B-B14F-4D97-AF65-F5344CB8AC3E}">
        <p14:creationId xmlns:p14="http://schemas.microsoft.com/office/powerpoint/2010/main" val="39689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61AE7-C7DE-4D7B-BD7E-7F337580309F}" type="datetimeFigureOut">
              <a:rPr lang="de-DE" smtClean="0"/>
              <a:t>01.11.2022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0A7FE-A412-4E97-8B1A-2837F802658D}" type="slidenum">
              <a:rPr lang="de-DE" smtClean="0"/>
              <a:t>‹Nr.›</a:t>
            </a:fld>
            <a:endParaRPr lang="de-DE"/>
          </a:p>
        </p:txBody>
      </p:sp>
    </p:spTree>
    <p:extLst>
      <p:ext uri="{BB962C8B-B14F-4D97-AF65-F5344CB8AC3E}">
        <p14:creationId xmlns:p14="http://schemas.microsoft.com/office/powerpoint/2010/main" val="56603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122DFD50-7F57-4CC0-92A4-018899AFF34F}"/>
              </a:ext>
            </a:extLst>
          </p:cNvPr>
          <p:cNvSpPr txBox="1"/>
          <p:nvPr/>
        </p:nvSpPr>
        <p:spPr>
          <a:xfrm>
            <a:off x="4056125" y="443992"/>
            <a:ext cx="6462592" cy="2919710"/>
          </a:xfrm>
          <a:prstGeom prst="rect">
            <a:avLst/>
          </a:prstGeom>
          <a:noFill/>
        </p:spPr>
        <p:txBody>
          <a:bodyPr wrap="square" lIns="0" rtlCol="0">
            <a:spAutoFit/>
          </a:bodyPr>
          <a:lstStyle/>
          <a:p>
            <a:pPr algn="l"/>
            <a:r>
              <a:rPr lang="de-DE" sz="4355" dirty="0">
                <a:solidFill>
                  <a:srgbClr val="009B45"/>
                </a:solidFill>
                <a:latin typeface="Arial" panose="020B0604020202020204" pitchFamily="34" charset="0"/>
                <a:cs typeface="Arial" panose="020B0604020202020204" pitchFamily="34" charset="0"/>
              </a:rPr>
              <a:t>Aktuelle COVID-19 Lage in Alten- und Pflegeheimen (Stand 04.11.2022) </a:t>
            </a:r>
          </a:p>
          <a:p>
            <a:pPr algn="l"/>
            <a:endParaRPr lang="de-DE" sz="953" b="1" dirty="0">
              <a:solidFill>
                <a:srgbClr val="2A5F84"/>
              </a:solidFill>
              <a:latin typeface="Arial" panose="020B0604020202020204" pitchFamily="34" charset="0"/>
              <a:cs typeface="Arial" panose="020B0604020202020204" pitchFamily="34" charset="0"/>
            </a:endParaRPr>
          </a:p>
        </p:txBody>
      </p:sp>
      <p:sp>
        <p:nvSpPr>
          <p:cNvPr id="10" name="Rechteck 9"/>
          <p:cNvSpPr/>
          <p:nvPr/>
        </p:nvSpPr>
        <p:spPr>
          <a:xfrm>
            <a:off x="4056124" y="2092390"/>
            <a:ext cx="6462592" cy="1767407"/>
          </a:xfrm>
          <a:prstGeom prst="rect">
            <a:avLst/>
          </a:prstGeom>
        </p:spPr>
        <p:txBody>
          <a:bodyPr wrap="square">
            <a:spAutoFit/>
          </a:bodyPr>
          <a:lstStyle/>
          <a:p>
            <a:pPr algn="l"/>
            <a:endParaRPr lang="de-DE" sz="1814" dirty="0">
              <a:solidFill>
                <a:srgbClr val="221E1F"/>
              </a:solidFill>
              <a:latin typeface="Arial" panose="020B0604020202020204" pitchFamily="34" charset="0"/>
              <a:cs typeface="Arial" panose="020B0604020202020204" pitchFamily="34" charset="0"/>
            </a:endParaRPr>
          </a:p>
          <a:p>
            <a:pPr algn="l"/>
            <a:endParaRPr lang="de-DE" sz="1814" dirty="0">
              <a:solidFill>
                <a:srgbClr val="221E1F"/>
              </a:solidFill>
              <a:latin typeface="Arial" panose="020B0604020202020204" pitchFamily="34" charset="0"/>
              <a:cs typeface="Arial" panose="020B0604020202020204" pitchFamily="34" charset="0"/>
            </a:endParaRPr>
          </a:p>
          <a:p>
            <a:pPr algn="l"/>
            <a:endParaRPr lang="de-DE" sz="1814" dirty="0">
              <a:solidFill>
                <a:srgbClr val="221E1F"/>
              </a:solidFill>
              <a:latin typeface="Arial" panose="020B0604020202020204" pitchFamily="34" charset="0"/>
              <a:cs typeface="Arial" panose="020B0604020202020204" pitchFamily="34" charset="0"/>
            </a:endParaRPr>
          </a:p>
          <a:p>
            <a:pPr algn="l"/>
            <a:endParaRPr lang="de-DE" sz="1814" dirty="0">
              <a:solidFill>
                <a:srgbClr val="221E1F"/>
              </a:solidFill>
              <a:latin typeface="Arial" panose="020B0604020202020204" pitchFamily="34" charset="0"/>
              <a:cs typeface="Arial" panose="020B0604020202020204" pitchFamily="34" charset="0"/>
            </a:endParaRPr>
          </a:p>
          <a:p>
            <a:pPr algn="l"/>
            <a:endParaRPr lang="de-DE" sz="1814" dirty="0">
              <a:solidFill>
                <a:srgbClr val="221E1F"/>
              </a:solidFill>
              <a:latin typeface="Arial" panose="020B0604020202020204" pitchFamily="34" charset="0"/>
              <a:cs typeface="Arial" panose="020B0604020202020204" pitchFamily="34" charset="0"/>
            </a:endParaRPr>
          </a:p>
          <a:p>
            <a:pPr algn="l"/>
            <a:endParaRPr lang="de-DE" sz="1814" dirty="0">
              <a:solidFill>
                <a:srgbClr val="221E1F"/>
              </a:solidFill>
              <a:latin typeface="Arial" panose="020B0604020202020204" pitchFamily="34" charset="0"/>
              <a:cs typeface="Arial" panose="020B0604020202020204" pitchFamily="34" charset="0"/>
            </a:endParaRPr>
          </a:p>
        </p:txBody>
      </p:sp>
      <p:pic>
        <p:nvPicPr>
          <p:cNvPr id="5" name="Picture 2" descr="L:\W\WIS\CI SZ\18-0007-R PP Masterfolien\Bildmotive\Bild 1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6292" y="0"/>
            <a:ext cx="2422334" cy="659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48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4196" y="324196"/>
            <a:ext cx="11047615" cy="2308324"/>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Der Qualitätsausschuss Pflege nach § 113b des Elften Buches Sozialgesetzbuch (SGB XI) ist beauftragt, bis zum 15.10.2022 Grundlagen und Verfahrenshinweise zu erstellen, die den Einrichtungen und verantwortlichen Personen als Vorlage dienen, um einrichtungseigene Festlegungen zu treffen und zu dokumentieren, nach denen die Umsetzung der o.g. Anforderungen erfolgen soll. </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Das jeweils zuständige Gesundheitsamt überwacht, ob Pflegeeinrichtungen die o.g. Aufgaben entsprechend der Grundlagen und Verfahrenshinweise umsetzen und Organisations- und Verfahrensabläufe getroffen und dokumentiert haben.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23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81891" y="498764"/>
            <a:ext cx="11080866" cy="5355312"/>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Hinweise zu den o.g. Anforderungen: </a:t>
            </a:r>
          </a:p>
          <a:p>
            <a:r>
              <a:rPr lang="de-DE" dirty="0" smtClean="0">
                <a:latin typeface="Arial" panose="020B0604020202020204" pitchFamily="34" charset="0"/>
                <a:cs typeface="Arial" panose="020B0604020202020204" pitchFamily="34" charset="0"/>
              </a:rPr>
              <a:t>Die verantwortliche Person sollte folgende Aufgaben wahrnehmen: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 Regelmäßige Sichtung von Impfunterlagen der Bewohnerinnen und Bewohner bzw. der Gäste in der Tagespflege, um Impflücken zu erkennen.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Zusammenarbeit mit Ärztinnen und Ärzten, die von der Einrichtung versorgte Bewohnerinnen und Bewohner behandeln.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Zusammenarbeit mit Impfzentren und Impfteams, um erforderliche Impfungen in die Wege zu leiten und Impfaktionen in der Einrichtung zu organisieren.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Sofern bei einem Bewohner bzw. einer Bewohnerin eine (weitere) Booster-Impfung gegen das </a:t>
            </a:r>
            <a:r>
              <a:rPr lang="de-DE" dirty="0" err="1" smtClean="0">
                <a:latin typeface="Arial" panose="020B0604020202020204" pitchFamily="34" charset="0"/>
                <a:cs typeface="Arial" panose="020B0604020202020204" pitchFamily="34" charset="0"/>
              </a:rPr>
              <a:t>Coronavirus</a:t>
            </a:r>
            <a:r>
              <a:rPr lang="de-DE" dirty="0" smtClean="0">
                <a:latin typeface="Arial" panose="020B0604020202020204" pitchFamily="34" charset="0"/>
                <a:cs typeface="Arial" panose="020B0604020202020204" pitchFamily="34" charset="0"/>
              </a:rPr>
              <a:t> angezeigt ist, hat sie dafür Sorge zu tragen, dass der zuständige Arzt bzw. die zuständige Ärztin darüber informiert wird. Die betroffene Person kann dann mit ärztlicher Unterstützung entscheiden, ob die Impfung durchgeführt wird.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Ggf. können entsprechend qualifizierte Pflegefachkräfte im Wege der ärztlichen Delegation in die Durchführung und Nachsorge von Schutzimpfungen gegen das </a:t>
            </a:r>
            <a:r>
              <a:rPr lang="de-DE" dirty="0" err="1" smtClean="0">
                <a:latin typeface="Arial" panose="020B0604020202020204" pitchFamily="34" charset="0"/>
                <a:cs typeface="Arial" panose="020B0604020202020204" pitchFamily="34" charset="0"/>
              </a:rPr>
              <a:t>Coronavirus</a:t>
            </a:r>
            <a:r>
              <a:rPr lang="de-DE" dirty="0" smtClean="0">
                <a:latin typeface="Arial" panose="020B0604020202020204" pitchFamily="34" charset="0"/>
                <a:cs typeface="Arial" panose="020B0604020202020204" pitchFamily="34" charset="0"/>
              </a:rPr>
              <a:t> nach § 20b Abs. 4 IfSG eingebunden werden.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 Umsetzung des einrichtungseigenen Testkonzepts auf Basis der Teststrategie des Bundesministeriums für Gesundheit (BMG), der Empfehlungen des Robert Koch-Instituts und der landesspezifischen Vorgaben; hierzu gehört insbesondere die Organisation der Testung von Bewohnerinnen bzw. Bewohnern, Tagespflegegästen, Beschäftigten sowie von Besucherinnen bzw. Besuchern. </a:t>
            </a:r>
          </a:p>
        </p:txBody>
      </p:sp>
    </p:spTree>
    <p:extLst>
      <p:ext uri="{BB962C8B-B14F-4D97-AF65-F5344CB8AC3E}">
        <p14:creationId xmlns:p14="http://schemas.microsoft.com/office/powerpoint/2010/main" val="224610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2262" y="548640"/>
            <a:ext cx="11321934" cy="1200329"/>
          </a:xfrm>
          <a:prstGeom prst="rect">
            <a:avLst/>
          </a:prstGeom>
          <a:noFill/>
        </p:spPr>
        <p:txBody>
          <a:bodyPr wrap="square" rtlCol="0">
            <a:spAutoFit/>
          </a:bodyPr>
          <a:lstStyle/>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Organisation des Bezugs und der Bevorratung antiviraler Arzneimittel aus den Beständen des Bundesministeriums für Gesundheit nach den Vorgaben der Allgemeinverfügung zum Bezug und zur Anwendung </a:t>
            </a:r>
            <a:r>
              <a:rPr lang="de-DE" dirty="0" err="1" smtClean="0">
                <a:latin typeface="Arial" panose="020B0604020202020204" pitchFamily="34" charset="0"/>
                <a:cs typeface="Arial" panose="020B0604020202020204" pitchFamily="34" charset="0"/>
              </a:rPr>
              <a:t>monoklonaler</a:t>
            </a:r>
            <a:r>
              <a:rPr lang="de-DE" dirty="0" smtClean="0">
                <a:latin typeface="Arial" panose="020B0604020202020204" pitchFamily="34" charset="0"/>
                <a:cs typeface="Arial" panose="020B0604020202020204" pitchFamily="34" charset="0"/>
              </a:rPr>
              <a:t> Antikörper und zum Bezug und zur Abgabe antiviraler, oral einzunehmender Arzneimittel gegen COVID-19 über Apotheken.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7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4073" y="432262"/>
            <a:ext cx="11405062" cy="4247317"/>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Zu B: Regelungen zur Sicherung der Qualität in Bezug auf Hygiene und Infektionsprävention in stationären Einrichtungen</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Die Landesregierungen haben nach § 35 Abs. 3 IfSG für die stationären Einrichtungen durch Rechtsverordnung Maßnahmen zur Verhütung, Erkennung, Erfassung und Bekämpfung von übertragbaren Krankheiten zu folgenden Punkten zu regeln, um langfristig und unabhängig von der COVID-19-Pandemie die Hygienequalität zu sichern: </a:t>
            </a:r>
          </a:p>
          <a:p>
            <a:pPr marL="342900" indent="-342900">
              <a:buAutoNum type="arabicPeriod"/>
            </a:pPr>
            <a:r>
              <a:rPr lang="de-DE" dirty="0" smtClean="0">
                <a:latin typeface="Arial" panose="020B0604020202020204" pitchFamily="34" charset="0"/>
                <a:cs typeface="Arial" panose="020B0604020202020204" pitchFamily="34" charset="0"/>
              </a:rPr>
              <a:t>Hygienische Mindestanforderungen an Bau, Ausstattung und Betrieb der Einrichtungen </a:t>
            </a:r>
          </a:p>
          <a:p>
            <a:pPr marL="342900" indent="-342900">
              <a:buAutoNum type="arabicPeriod"/>
            </a:pPr>
            <a:r>
              <a:rPr lang="de-DE" dirty="0" smtClean="0">
                <a:latin typeface="Arial" panose="020B0604020202020204" pitchFamily="34" charset="0"/>
                <a:cs typeface="Arial" panose="020B0604020202020204" pitchFamily="34" charset="0"/>
              </a:rPr>
              <a:t>Erforderliche Ausstattung mit hygienebeauftragten Pflegefachkräften oder Hygienefachkräften </a:t>
            </a:r>
          </a:p>
          <a:p>
            <a:pPr marL="342900" indent="-342900">
              <a:buAutoNum type="arabicPeriod"/>
            </a:pPr>
            <a:r>
              <a:rPr lang="de-DE" dirty="0" smtClean="0">
                <a:latin typeface="Arial" panose="020B0604020202020204" pitchFamily="34" charset="0"/>
                <a:cs typeface="Arial" panose="020B0604020202020204" pitchFamily="34" charset="0"/>
              </a:rPr>
              <a:t>Aufgaben und Anforderungen an Fort- und Weiterbildung der in der Einrichtung erforderlichen hygienebeauftragten Pflegefachkräfte oder Hygienefachkräfte </a:t>
            </a:r>
          </a:p>
          <a:p>
            <a:pPr marL="342900" indent="-342900">
              <a:buAutoNum type="arabicPeriod"/>
            </a:pPr>
            <a:r>
              <a:rPr lang="de-DE" dirty="0" smtClean="0">
                <a:latin typeface="Arial" panose="020B0604020202020204" pitchFamily="34" charset="0"/>
                <a:cs typeface="Arial" panose="020B0604020202020204" pitchFamily="34" charset="0"/>
              </a:rPr>
              <a:t>Erforderliche Qualifikation und Schulung des Personals hinsichtlich der Infektionsprävention </a:t>
            </a:r>
          </a:p>
          <a:p>
            <a:pPr marL="342900" indent="-342900">
              <a:buAutoNum type="arabicPeriod"/>
            </a:pPr>
            <a:r>
              <a:rPr lang="de-DE" dirty="0" smtClean="0">
                <a:latin typeface="Arial" panose="020B0604020202020204" pitchFamily="34" charset="0"/>
                <a:cs typeface="Arial" panose="020B0604020202020204" pitchFamily="34" charset="0"/>
              </a:rPr>
              <a:t>Information des Personals über Maßnahmen, die zur Verhütung und Bekämpfung von übertragbaren Krankheiten erforderlich sind Da eine Rechtsverordnung noch nicht vorliegt, können zur Erfüllung dieser Anforderungen bisher keine Hinweise gegeben werden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21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56705" y="731519"/>
            <a:ext cx="10906298" cy="5355312"/>
          </a:xfrm>
          <a:prstGeom prst="rect">
            <a:avLst/>
          </a:prstGeom>
          <a:noFill/>
        </p:spPr>
        <p:txBody>
          <a:bodyPr wrap="square" rtlCol="0">
            <a:spAutoFit/>
          </a:bodyPr>
          <a:lstStyle/>
          <a:p>
            <a:pPr algn="ctr"/>
            <a:r>
              <a:rPr lang="de-DE" sz="3600" dirty="0" smtClean="0"/>
              <a:t>Fragen???</a:t>
            </a:r>
          </a:p>
          <a:p>
            <a:pPr algn="ctr"/>
            <a:endParaRPr lang="de-DE" sz="3600" dirty="0"/>
          </a:p>
          <a:p>
            <a:pPr algn="ctr"/>
            <a:endParaRPr lang="de-DE" sz="3600" dirty="0" smtClean="0"/>
          </a:p>
          <a:p>
            <a:pPr algn="ctr"/>
            <a:endParaRPr lang="de-DE" sz="3600" dirty="0"/>
          </a:p>
          <a:p>
            <a:pPr algn="ctr"/>
            <a:endParaRPr lang="de-DE" sz="3600" dirty="0" smtClean="0"/>
          </a:p>
          <a:p>
            <a:pPr algn="ctr"/>
            <a:endParaRPr lang="de-DE" sz="3600" dirty="0"/>
          </a:p>
          <a:p>
            <a:pPr algn="ctr"/>
            <a:endParaRPr lang="de-DE" sz="3600" dirty="0" smtClean="0"/>
          </a:p>
          <a:p>
            <a:pPr algn="ctr"/>
            <a:endParaRPr lang="de-DE" sz="3600" dirty="0"/>
          </a:p>
          <a:p>
            <a:pPr algn="ctr"/>
            <a:r>
              <a:rPr lang="de-DE" sz="3600" dirty="0" smtClean="0"/>
              <a:t>Vielen Dank für Ihre Aufmerksamkeit!</a:t>
            </a:r>
            <a:endParaRPr lang="de-DE" dirty="0" smtClean="0"/>
          </a:p>
          <a:p>
            <a:endParaRPr lang="de-DE" dirty="0"/>
          </a:p>
        </p:txBody>
      </p:sp>
      <p:pic>
        <p:nvPicPr>
          <p:cNvPr id="3" name="Grafik 2"/>
          <p:cNvPicPr>
            <a:picLocks noChangeAspect="1"/>
          </p:cNvPicPr>
          <p:nvPr/>
        </p:nvPicPr>
        <p:blipFill>
          <a:blip r:embed="rId2"/>
          <a:stretch>
            <a:fillRect/>
          </a:stretch>
        </p:blipFill>
        <p:spPr>
          <a:xfrm>
            <a:off x="4816619" y="2257685"/>
            <a:ext cx="2143125" cy="2143125"/>
          </a:xfrm>
          <a:prstGeom prst="rect">
            <a:avLst/>
          </a:prstGeom>
        </p:spPr>
      </p:pic>
    </p:spTree>
    <p:extLst>
      <p:ext uri="{BB962C8B-B14F-4D97-AF65-F5344CB8AC3E}">
        <p14:creationId xmlns:p14="http://schemas.microsoft.com/office/powerpoint/2010/main" val="67268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200" dirty="0" smtClean="0"/>
              <a:t>Dashboard RKI (Stand 04.11.2022) </a:t>
            </a:r>
            <a:endParaRPr lang="de-DE" sz="3200" dirty="0"/>
          </a:p>
        </p:txBody>
      </p:sp>
      <p:pic>
        <p:nvPicPr>
          <p:cNvPr id="4" name="Inhaltsplatzhalter 3"/>
          <p:cNvPicPr>
            <a:picLocks noGrp="1" noChangeAspect="1"/>
          </p:cNvPicPr>
          <p:nvPr>
            <p:ph idx="1"/>
          </p:nvPr>
        </p:nvPicPr>
        <p:blipFill>
          <a:blip r:embed="rId2"/>
          <a:stretch>
            <a:fillRect/>
          </a:stretch>
        </p:blipFill>
        <p:spPr>
          <a:xfrm>
            <a:off x="1757362" y="2277269"/>
            <a:ext cx="8677275" cy="3448050"/>
          </a:xfrm>
          <a:prstGeom prst="rect">
            <a:avLst/>
          </a:prstGeom>
        </p:spPr>
      </p:pic>
    </p:spTree>
    <p:extLst>
      <p:ext uri="{BB962C8B-B14F-4D97-AF65-F5344CB8AC3E}">
        <p14:creationId xmlns:p14="http://schemas.microsoft.com/office/powerpoint/2010/main" val="23867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a:xfrm>
            <a:off x="838200" y="755232"/>
            <a:ext cx="10515600" cy="956599"/>
          </a:xfrm>
        </p:spPr>
        <p:txBody>
          <a:bodyPr>
            <a:normAutofit/>
          </a:bodyPr>
          <a:lstStyle/>
          <a:p>
            <a:pPr algn="ctr"/>
            <a:r>
              <a:rPr lang="de-DE" sz="3200" dirty="0" smtClean="0">
                <a:latin typeface="Arial" panose="020B0604020202020204" pitchFamily="34" charset="0"/>
                <a:cs typeface="Arial" panose="020B0604020202020204" pitchFamily="34" charset="0"/>
              </a:rPr>
              <a:t>Aktuelle Zahlen </a:t>
            </a:r>
            <a:endParaRPr lang="de-DE" sz="3200" dirty="0">
              <a:latin typeface="Arial" panose="020B0604020202020204" pitchFamily="34" charset="0"/>
              <a:cs typeface="Arial" panose="020B0604020202020204" pitchFamily="34" charset="0"/>
            </a:endParaRPr>
          </a:p>
        </p:txBody>
      </p:sp>
      <p:sp>
        <p:nvSpPr>
          <p:cNvPr id="16" name="Inhaltsplatzhalter 15"/>
          <p:cNvSpPr>
            <a:spLocks noGrp="1"/>
          </p:cNvSpPr>
          <p:nvPr>
            <p:ph idx="1"/>
          </p:nvPr>
        </p:nvSpPr>
        <p:spPr/>
        <p:txBody>
          <a:bodyPr/>
          <a:lstStyle/>
          <a:p>
            <a:pPr marL="0" indent="0">
              <a:buNone/>
            </a:pPr>
            <a:r>
              <a:rPr lang="de-DE" dirty="0" smtClean="0"/>
              <a:t> </a:t>
            </a:r>
          </a:p>
          <a:p>
            <a:pPr marL="0" indent="0">
              <a:buNone/>
            </a:pPr>
            <a:endParaRPr lang="de-DE" dirty="0"/>
          </a:p>
        </p:txBody>
      </p:sp>
      <p:sp>
        <p:nvSpPr>
          <p:cNvPr id="14" name="Inhaltsplatzhalter 13"/>
          <p:cNvSpPr>
            <a:spLocks noGrp="1"/>
          </p:cNvSpPr>
          <p:nvPr>
            <p:ph type="subTitle" idx="4294967295"/>
          </p:nvPr>
        </p:nvSpPr>
        <p:spPr>
          <a:xfrm>
            <a:off x="1524000" y="2554635"/>
            <a:ext cx="9144000" cy="2715634"/>
          </a:xfrm>
        </p:spPr>
        <p:txBody>
          <a:bodyPr>
            <a:normAutofit/>
          </a:bodyPr>
          <a:lstStyle/>
          <a:p>
            <a:pPr lvl="0"/>
            <a:r>
              <a:rPr lang="de-DE" sz="2400" dirty="0">
                <a:solidFill>
                  <a:prstClr val="black"/>
                </a:solidFill>
                <a:latin typeface="Arial" panose="020B0604020202020204" pitchFamily="34" charset="0"/>
                <a:cs typeface="Arial" panose="020B0604020202020204" pitchFamily="34" charset="0"/>
              </a:rPr>
              <a:t>Insgesamt gibt es 14 Alten- und Pflegeheime in Salzgitter</a:t>
            </a:r>
          </a:p>
          <a:p>
            <a:pPr lvl="0"/>
            <a:r>
              <a:rPr lang="de-DE" sz="2400" dirty="0">
                <a:solidFill>
                  <a:prstClr val="black"/>
                </a:solidFill>
                <a:latin typeface="Arial" panose="020B0604020202020204" pitchFamily="34" charset="0"/>
                <a:cs typeface="Arial" panose="020B0604020202020204" pitchFamily="34" charset="0"/>
              </a:rPr>
              <a:t>In den 14 </a:t>
            </a:r>
            <a:r>
              <a:rPr lang="de-DE" sz="2400" dirty="0" err="1">
                <a:solidFill>
                  <a:prstClr val="black"/>
                </a:solidFill>
                <a:latin typeface="Arial" panose="020B0604020202020204" pitchFamily="34" charset="0"/>
                <a:cs typeface="Arial" panose="020B0604020202020204" pitchFamily="34" charset="0"/>
              </a:rPr>
              <a:t>APH´s</a:t>
            </a:r>
            <a:r>
              <a:rPr lang="de-DE" sz="2400" dirty="0">
                <a:solidFill>
                  <a:prstClr val="black"/>
                </a:solidFill>
                <a:latin typeface="Arial" panose="020B0604020202020204" pitchFamily="34" charset="0"/>
                <a:cs typeface="Arial" panose="020B0604020202020204" pitchFamily="34" charset="0"/>
              </a:rPr>
              <a:t> werden ca. 1509 Menschen betreut</a:t>
            </a:r>
          </a:p>
          <a:p>
            <a:pPr lvl="0"/>
            <a:r>
              <a:rPr lang="de-DE" sz="2400" dirty="0">
                <a:solidFill>
                  <a:prstClr val="black"/>
                </a:solidFill>
                <a:latin typeface="Arial" panose="020B0604020202020204" pitchFamily="34" charset="0"/>
                <a:cs typeface="Arial" panose="020B0604020202020204" pitchFamily="34" charset="0"/>
              </a:rPr>
              <a:t>7 </a:t>
            </a:r>
            <a:r>
              <a:rPr lang="de-DE" sz="2400" dirty="0" err="1">
                <a:solidFill>
                  <a:prstClr val="black"/>
                </a:solidFill>
                <a:latin typeface="Arial" panose="020B0604020202020204" pitchFamily="34" charset="0"/>
                <a:cs typeface="Arial" panose="020B0604020202020204" pitchFamily="34" charset="0"/>
              </a:rPr>
              <a:t>APH´s</a:t>
            </a:r>
            <a:r>
              <a:rPr lang="de-DE" sz="2400" dirty="0">
                <a:solidFill>
                  <a:prstClr val="black"/>
                </a:solidFill>
                <a:latin typeface="Arial" panose="020B0604020202020204" pitchFamily="34" charset="0"/>
                <a:cs typeface="Arial" panose="020B0604020202020204" pitchFamily="34" charset="0"/>
              </a:rPr>
              <a:t> nehmen an der wöchentlichen Pooltestung teil</a:t>
            </a:r>
          </a:p>
          <a:p>
            <a:pPr lvl="0"/>
            <a:r>
              <a:rPr lang="de-DE" sz="2400" dirty="0" smtClean="0">
                <a:solidFill>
                  <a:prstClr val="black"/>
                </a:solidFill>
                <a:latin typeface="Arial" panose="020B0604020202020204" pitchFamily="34" charset="0"/>
                <a:cs typeface="Arial" panose="020B0604020202020204" pitchFamily="34" charset="0"/>
              </a:rPr>
              <a:t>Aktuell </a:t>
            </a:r>
            <a:r>
              <a:rPr lang="de-DE" sz="2400" dirty="0">
                <a:solidFill>
                  <a:prstClr val="black"/>
                </a:solidFill>
                <a:latin typeface="Arial" panose="020B0604020202020204" pitchFamily="34" charset="0"/>
                <a:cs typeface="Arial" panose="020B0604020202020204" pitchFamily="34" charset="0"/>
              </a:rPr>
              <a:t>sind </a:t>
            </a:r>
            <a:r>
              <a:rPr lang="de-DE" sz="2400" dirty="0" smtClean="0">
                <a:solidFill>
                  <a:prstClr val="black"/>
                </a:solidFill>
                <a:latin typeface="Arial" panose="020B0604020202020204" pitchFamily="34" charset="0"/>
                <a:cs typeface="Arial" panose="020B0604020202020204" pitchFamily="34" charset="0"/>
              </a:rPr>
              <a:t>7 </a:t>
            </a:r>
            <a:r>
              <a:rPr lang="de-DE" sz="2400" dirty="0">
                <a:solidFill>
                  <a:prstClr val="black"/>
                </a:solidFill>
                <a:latin typeface="Arial" panose="020B0604020202020204" pitchFamily="34" charset="0"/>
                <a:cs typeface="Arial" panose="020B0604020202020204" pitchFamily="34" charset="0"/>
              </a:rPr>
              <a:t>Bewohner aus </a:t>
            </a:r>
            <a:r>
              <a:rPr lang="de-DE" sz="2400" dirty="0" smtClean="0">
                <a:solidFill>
                  <a:prstClr val="black"/>
                </a:solidFill>
                <a:latin typeface="Arial" panose="020B0604020202020204" pitchFamily="34" charset="0"/>
                <a:cs typeface="Arial" panose="020B0604020202020204" pitchFamily="34" charset="0"/>
              </a:rPr>
              <a:t>3 </a:t>
            </a:r>
            <a:r>
              <a:rPr lang="de-DE" sz="2400" dirty="0">
                <a:solidFill>
                  <a:prstClr val="black"/>
                </a:solidFill>
                <a:latin typeface="Arial" panose="020B0604020202020204" pitchFamily="34" charset="0"/>
                <a:cs typeface="Arial" panose="020B0604020202020204" pitchFamily="34" charset="0"/>
              </a:rPr>
              <a:t>Heimen positiv. </a:t>
            </a:r>
          </a:p>
          <a:p>
            <a:pPr marL="0" indent="0">
              <a:buNone/>
            </a:pPr>
            <a:endParaRPr lang="de-DE" sz="2400" dirty="0"/>
          </a:p>
        </p:txBody>
      </p:sp>
    </p:spTree>
    <p:extLst>
      <p:ext uri="{BB962C8B-B14F-4D97-AF65-F5344CB8AC3E}">
        <p14:creationId xmlns:p14="http://schemas.microsoft.com/office/powerpoint/2010/main" val="147681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de-DE" sz="3200" dirty="0" smtClean="0">
                <a:latin typeface="Arial" panose="020B0604020202020204" pitchFamily="34" charset="0"/>
                <a:cs typeface="Arial" panose="020B0604020202020204" pitchFamily="34" charset="0"/>
              </a:rPr>
              <a:t>Die letzten Wochen im Überblick </a:t>
            </a:r>
            <a:endParaRPr lang="de-DE" sz="3200" dirty="0">
              <a:latin typeface="Arial" panose="020B0604020202020204" pitchFamily="34" charset="0"/>
              <a:cs typeface="Arial" panose="020B0604020202020204" pitchFamily="34" charset="0"/>
            </a:endParaRPr>
          </a:p>
        </p:txBody>
      </p:sp>
      <p:sp>
        <p:nvSpPr>
          <p:cNvPr id="5" name="Textplatzhalter 4"/>
          <p:cNvSpPr>
            <a:spLocks noGrp="1"/>
          </p:cNvSpPr>
          <p:nvPr>
            <p:ph type="body" idx="1"/>
          </p:nvPr>
        </p:nvSpPr>
        <p:spPr/>
        <p:txBody>
          <a:bodyPr/>
          <a:lstStyle/>
          <a:p>
            <a:r>
              <a:rPr lang="de-DE" dirty="0" smtClean="0">
                <a:latin typeface="Arial" panose="020B0604020202020204" pitchFamily="34" charset="0"/>
                <a:cs typeface="Arial" panose="020B0604020202020204" pitchFamily="34" charset="0"/>
              </a:rPr>
              <a:t>Bewohner Positiv	</a:t>
            </a:r>
            <a:endParaRPr lang="de-DE" dirty="0">
              <a:latin typeface="Arial" panose="020B0604020202020204" pitchFamily="34" charset="0"/>
              <a:cs typeface="Arial" panose="020B0604020202020204" pitchFamily="34" charset="0"/>
            </a:endParaRPr>
          </a:p>
        </p:txBody>
      </p:sp>
      <p:sp>
        <p:nvSpPr>
          <p:cNvPr id="6" name="Inhaltsplatzhalter 5"/>
          <p:cNvSpPr>
            <a:spLocks noGrp="1"/>
          </p:cNvSpPr>
          <p:nvPr>
            <p:ph sz="half" idx="2"/>
          </p:nvPr>
        </p:nvSpPr>
        <p:spPr/>
        <p:txBody>
          <a:bodyPr>
            <a:normAutofit/>
          </a:bodyPr>
          <a:lstStyle/>
          <a:p>
            <a:r>
              <a:rPr lang="de-DE" sz="2400" dirty="0" smtClean="0">
                <a:latin typeface="Arial" panose="020B0604020202020204" pitchFamily="34" charset="0"/>
                <a:cs typeface="Arial" panose="020B0604020202020204" pitchFamily="34" charset="0"/>
              </a:rPr>
              <a:t>KW 39	-	21 BW	</a:t>
            </a:r>
          </a:p>
          <a:p>
            <a:r>
              <a:rPr lang="de-DE" sz="2400" dirty="0" smtClean="0">
                <a:latin typeface="Arial" panose="020B0604020202020204" pitchFamily="34" charset="0"/>
                <a:cs typeface="Arial" panose="020B0604020202020204" pitchFamily="34" charset="0"/>
              </a:rPr>
              <a:t>KW 40	-	5 BW</a:t>
            </a:r>
          </a:p>
          <a:p>
            <a:r>
              <a:rPr lang="de-DE" sz="2400" dirty="0" smtClean="0">
                <a:latin typeface="Arial" panose="020B0604020202020204" pitchFamily="34" charset="0"/>
                <a:cs typeface="Arial" panose="020B0604020202020204" pitchFamily="34" charset="0"/>
              </a:rPr>
              <a:t>KW 41	-	27 BW</a:t>
            </a:r>
          </a:p>
          <a:p>
            <a:r>
              <a:rPr lang="de-DE" sz="2400" dirty="0" smtClean="0">
                <a:latin typeface="Arial" panose="020B0604020202020204" pitchFamily="34" charset="0"/>
                <a:cs typeface="Arial" panose="020B0604020202020204" pitchFamily="34" charset="0"/>
              </a:rPr>
              <a:t>KW 42	-	27 BW</a:t>
            </a:r>
          </a:p>
          <a:p>
            <a:r>
              <a:rPr lang="de-DE" sz="2400" dirty="0" smtClean="0">
                <a:latin typeface="Arial" panose="020B0604020202020204" pitchFamily="34" charset="0"/>
                <a:cs typeface="Arial" panose="020B0604020202020204" pitchFamily="34" charset="0"/>
              </a:rPr>
              <a:t>KW 43	-	39 BW	</a:t>
            </a:r>
          </a:p>
          <a:p>
            <a:r>
              <a:rPr lang="de-DE" sz="2400" dirty="0" smtClean="0">
                <a:latin typeface="Arial" panose="020B0604020202020204" pitchFamily="34" charset="0"/>
                <a:cs typeface="Arial" panose="020B0604020202020204" pitchFamily="34" charset="0"/>
              </a:rPr>
              <a:t>KW 44	- 	7 BW</a:t>
            </a:r>
            <a:r>
              <a:rPr lang="de-DE" sz="2400" dirty="0" smtClean="0"/>
              <a:t>		</a:t>
            </a:r>
            <a:endParaRPr lang="de-DE" sz="2400" dirty="0"/>
          </a:p>
        </p:txBody>
      </p:sp>
      <p:sp>
        <p:nvSpPr>
          <p:cNvPr id="7" name="Textplatzhalter 6"/>
          <p:cNvSpPr>
            <a:spLocks noGrp="1"/>
          </p:cNvSpPr>
          <p:nvPr>
            <p:ph type="body" sz="quarter" idx="3"/>
          </p:nvPr>
        </p:nvSpPr>
        <p:spPr/>
        <p:txBody>
          <a:bodyPr/>
          <a:lstStyle/>
          <a:p>
            <a:r>
              <a:rPr lang="de-DE" dirty="0" smtClean="0">
                <a:latin typeface="Arial" panose="020B0604020202020204" pitchFamily="34" charset="0"/>
                <a:cs typeface="Arial" panose="020B0604020202020204" pitchFamily="34" charset="0"/>
              </a:rPr>
              <a:t>Mitarbeiter Positiv</a:t>
            </a:r>
            <a:endParaRPr lang="de-DE" dirty="0">
              <a:latin typeface="Arial" panose="020B0604020202020204" pitchFamily="34" charset="0"/>
              <a:cs typeface="Arial" panose="020B0604020202020204" pitchFamily="34" charset="0"/>
            </a:endParaRPr>
          </a:p>
        </p:txBody>
      </p:sp>
      <p:sp>
        <p:nvSpPr>
          <p:cNvPr id="8" name="Inhaltsplatzhalter 7"/>
          <p:cNvSpPr>
            <a:spLocks noGrp="1"/>
          </p:cNvSpPr>
          <p:nvPr>
            <p:ph sz="quarter" idx="4"/>
          </p:nvPr>
        </p:nvSpPr>
        <p:spPr/>
        <p:txBody>
          <a:bodyPr>
            <a:normAutofit/>
          </a:bodyPr>
          <a:lstStyle/>
          <a:p>
            <a:r>
              <a:rPr lang="de-DE" sz="2400" dirty="0" smtClean="0">
                <a:latin typeface="Arial" panose="020B0604020202020204" pitchFamily="34" charset="0"/>
                <a:cs typeface="Arial" panose="020B0604020202020204" pitchFamily="34" charset="0"/>
              </a:rPr>
              <a:t>KW 39	-	4 MA</a:t>
            </a:r>
          </a:p>
          <a:p>
            <a:r>
              <a:rPr lang="de-DE" sz="2400" dirty="0" smtClean="0">
                <a:latin typeface="Arial" panose="020B0604020202020204" pitchFamily="34" charset="0"/>
                <a:cs typeface="Arial" panose="020B0604020202020204" pitchFamily="34" charset="0"/>
              </a:rPr>
              <a:t>KW 40	-	6 MA	</a:t>
            </a:r>
          </a:p>
          <a:p>
            <a:r>
              <a:rPr lang="de-DE" sz="2400" dirty="0" smtClean="0">
                <a:latin typeface="Arial" panose="020B0604020202020204" pitchFamily="34" charset="0"/>
                <a:cs typeface="Arial" panose="020B0604020202020204" pitchFamily="34" charset="0"/>
              </a:rPr>
              <a:t>KW 41	-	9 MA</a:t>
            </a:r>
          </a:p>
          <a:p>
            <a:r>
              <a:rPr lang="de-DE" sz="2400" dirty="0" smtClean="0">
                <a:latin typeface="Arial" panose="020B0604020202020204" pitchFamily="34" charset="0"/>
                <a:cs typeface="Arial" panose="020B0604020202020204" pitchFamily="34" charset="0"/>
              </a:rPr>
              <a:t>KW 42	-	2 MA</a:t>
            </a:r>
          </a:p>
          <a:p>
            <a:r>
              <a:rPr lang="de-DE" sz="2400" dirty="0" smtClean="0">
                <a:latin typeface="Arial" panose="020B0604020202020204" pitchFamily="34" charset="0"/>
                <a:cs typeface="Arial" panose="020B0604020202020204" pitchFamily="34" charset="0"/>
              </a:rPr>
              <a:t>KW 43	-	5 MA</a:t>
            </a:r>
          </a:p>
          <a:p>
            <a:r>
              <a:rPr lang="de-DE" sz="2400" dirty="0" smtClean="0">
                <a:latin typeface="Arial" panose="020B0604020202020204" pitchFamily="34" charset="0"/>
                <a:cs typeface="Arial" panose="020B0604020202020204" pitchFamily="34" charset="0"/>
              </a:rPr>
              <a:t>KW 44	-	4 MA</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7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98022" y="2518757"/>
            <a:ext cx="10532226" cy="3231654"/>
          </a:xfrm>
          <a:prstGeom prst="rect">
            <a:avLst/>
          </a:prstGeom>
          <a:noFill/>
        </p:spPr>
        <p:txBody>
          <a:bodyPr wrap="square" rtlCol="0">
            <a:spAutoFit/>
          </a:bodyPr>
          <a:lstStyle/>
          <a:p>
            <a:pPr algn="ctr"/>
            <a:r>
              <a:rPr lang="de-DE" sz="2400" dirty="0" smtClean="0"/>
              <a:t>Die aktuelle Lage in den Alten- und Pflegeheimen ist kurz und knapp: Gut </a:t>
            </a:r>
            <a:r>
              <a:rPr lang="de-DE" sz="2400" dirty="0" smtClean="0">
                <a:sym typeface="Wingdings" panose="05000000000000000000" pitchFamily="2" charset="2"/>
              </a:rPr>
              <a:t></a:t>
            </a:r>
          </a:p>
          <a:p>
            <a:pPr algn="ctr"/>
            <a:endParaRPr lang="de-DE" sz="2400" dirty="0" smtClean="0">
              <a:sym typeface="Wingdings" panose="05000000000000000000" pitchFamily="2" charset="2"/>
            </a:endParaRPr>
          </a:p>
          <a:p>
            <a:pPr algn="ctr"/>
            <a:r>
              <a:rPr lang="de-DE" sz="2400" dirty="0" smtClean="0">
                <a:sym typeface="Wingdings" panose="05000000000000000000" pitchFamily="2" charset="2"/>
              </a:rPr>
              <a:t>Es sind keine großen Ausbruchsgeschehen zu verzeichnen. </a:t>
            </a:r>
          </a:p>
          <a:p>
            <a:pPr algn="ctr"/>
            <a:endParaRPr lang="de-DE" sz="2400" dirty="0">
              <a:sym typeface="Wingdings" panose="05000000000000000000" pitchFamily="2" charset="2"/>
            </a:endParaRPr>
          </a:p>
          <a:p>
            <a:endParaRPr lang="de-DE" dirty="0" smtClean="0">
              <a:sym typeface="Wingdings" panose="05000000000000000000" pitchFamily="2" charset="2"/>
            </a:endParaRPr>
          </a:p>
          <a:p>
            <a:endParaRPr lang="de-DE" dirty="0">
              <a:sym typeface="Wingdings" panose="05000000000000000000" pitchFamily="2" charset="2"/>
            </a:endParaRPr>
          </a:p>
          <a:p>
            <a:endParaRPr lang="de-DE" dirty="0" smtClean="0">
              <a:sym typeface="Wingdings" panose="05000000000000000000" pitchFamily="2" charset="2"/>
            </a:endParaRPr>
          </a:p>
          <a:p>
            <a:endParaRPr lang="de-DE" dirty="0">
              <a:sym typeface="Wingdings" panose="05000000000000000000" pitchFamily="2" charset="2"/>
            </a:endParaRPr>
          </a:p>
          <a:p>
            <a:endParaRPr lang="de-DE" dirty="0" smtClean="0">
              <a:sym typeface="Wingdings" panose="05000000000000000000" pitchFamily="2" charset="2"/>
            </a:endParaRPr>
          </a:p>
          <a:p>
            <a:endParaRPr lang="de-DE" dirty="0"/>
          </a:p>
        </p:txBody>
      </p:sp>
    </p:spTree>
    <p:extLst>
      <p:ext uri="{BB962C8B-B14F-4D97-AF65-F5344CB8AC3E}">
        <p14:creationId xmlns:p14="http://schemas.microsoft.com/office/powerpoint/2010/main" val="282093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309886" y="213081"/>
            <a:ext cx="5572227" cy="6431837"/>
          </a:xfrm>
          <a:prstGeom prst="rect">
            <a:avLst/>
          </a:prstGeom>
        </p:spPr>
      </p:pic>
    </p:spTree>
    <p:extLst>
      <p:ext uri="{BB962C8B-B14F-4D97-AF65-F5344CB8AC3E}">
        <p14:creationId xmlns:p14="http://schemas.microsoft.com/office/powerpoint/2010/main" val="71731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2262" y="590203"/>
            <a:ext cx="11355185" cy="5262979"/>
          </a:xfrm>
          <a:prstGeom prst="rect">
            <a:avLst/>
          </a:prstGeom>
          <a:noFill/>
        </p:spPr>
        <p:txBody>
          <a:bodyPr wrap="square" rtlCol="0">
            <a:spAutoFit/>
          </a:bodyPr>
          <a:lstStyle/>
          <a:p>
            <a:r>
              <a:rPr lang="de-DE" sz="2400" dirty="0">
                <a:solidFill>
                  <a:srgbClr val="000000"/>
                </a:solidFill>
                <a:latin typeface="Arial" panose="020B0604020202020204" pitchFamily="34" charset="0"/>
              </a:rPr>
              <a:t>Auch die Bewohnerinnen bzw. die Bewohner haben nach § 28b Abs. 1 Satz 1 Nr. 3b IfSG die Pflicht zum Tragen einer FFP2-Maske innerhalb der Einrichtung, wenn keine Ausnahmegründe vorliegen. Ausgenommen sind hierbei lediglich die für den dauerhaften Aufenthalt bestimmten Räumlichkeiten (Bewohnerzimmer und gemeinschaftlich genutzte Räume) oder wenn die Bewohnerin bzw. der Bewohner ärztlich bescheinigt auf Grund einer gesundheitlichen Beeinträchtigung oder einer Behinderung keine Atemschutzmaske oder medizinische Gesichtsmaske tragen kann. </a:t>
            </a:r>
          </a:p>
          <a:p>
            <a:r>
              <a:rPr lang="de-DE" sz="2400" dirty="0">
                <a:solidFill>
                  <a:srgbClr val="000000"/>
                </a:solidFill>
                <a:latin typeface="Arial" panose="020B0604020202020204" pitchFamily="34" charset="0"/>
              </a:rPr>
              <a:t>Darüber hinaus wird empfohlen, dass während des Besuchs im Bewohnerzimmer, möglichst auch die Bewohnerinnen bzw. Bewohner eine Maske tragen, wenn ein Abstandhalten nicht möglich ist. Insbesondere in gemeinschaftlich genutzten Bereichen der Einrichtungen (z. B. Flur, Besucherzimmer) sollten die Besucherinnen bzw. Besucher, soweit möglich, einen Abstand von mindestens 1,5 Metern zu allen anderen Personen, die sie nicht besuchen, einhalten. </a:t>
            </a:r>
            <a:endParaRPr lang="de-DE" sz="2400" dirty="0"/>
          </a:p>
        </p:txBody>
      </p:sp>
    </p:spTree>
    <p:extLst>
      <p:ext uri="{BB962C8B-B14F-4D97-AF65-F5344CB8AC3E}">
        <p14:creationId xmlns:p14="http://schemas.microsoft.com/office/powerpoint/2010/main" val="17730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9956" y="166255"/>
            <a:ext cx="10663844" cy="1088967"/>
          </a:xfrm>
        </p:spPr>
        <p:txBody>
          <a:bodyPr>
            <a:noAutofit/>
          </a:bodyPr>
          <a:lstStyle/>
          <a:p>
            <a:pPr algn="ctr"/>
            <a:r>
              <a:rPr lang="de-DE" sz="3200" dirty="0" smtClean="0">
                <a:latin typeface="Arial" panose="020B0604020202020204" pitchFamily="34" charset="0"/>
                <a:cs typeface="Arial" panose="020B0604020202020204" pitchFamily="34" charset="0"/>
              </a:rPr>
              <a:t>Neuregelungen nach § 35 Infektionsschutzgesetz ab 01.10.2022</a:t>
            </a:r>
            <a:endParaRPr lang="de-DE" sz="3200" dirty="0">
              <a:solidFill>
                <a:srgbClr val="FF0000"/>
              </a:solidFill>
              <a:latin typeface="Arial" panose="020B0604020202020204" pitchFamily="34" charset="0"/>
              <a:cs typeface="Arial" panose="020B0604020202020204" pitchFamily="34" charset="0"/>
            </a:endParaRPr>
          </a:p>
        </p:txBody>
      </p:sp>
      <p:sp>
        <p:nvSpPr>
          <p:cNvPr id="6" name="Inhaltsplatzhalter 5"/>
          <p:cNvSpPr>
            <a:spLocks noGrp="1"/>
          </p:cNvSpPr>
          <p:nvPr>
            <p:ph idx="1"/>
          </p:nvPr>
        </p:nvSpPr>
        <p:spPr>
          <a:xfrm>
            <a:off x="838200" y="1180407"/>
            <a:ext cx="10515600" cy="5196061"/>
          </a:xfrm>
        </p:spPr>
        <p:txBody>
          <a:bodyPr>
            <a:normAutofit/>
          </a:bodyPr>
          <a:lstStyle/>
          <a:p>
            <a:pPr marL="0" indent="0">
              <a:buNone/>
            </a:pPr>
            <a:endParaRPr lang="de-DE" sz="2400" dirty="0" smtClean="0">
              <a:latin typeface="Arial" panose="020B0604020202020204" pitchFamily="34" charset="0"/>
              <a:cs typeface="Arial" panose="020B0604020202020204" pitchFamily="34" charset="0"/>
            </a:endParaRPr>
          </a:p>
          <a:p>
            <a:pPr marL="0" indent="0">
              <a:buNone/>
            </a:pPr>
            <a:r>
              <a:rPr lang="de-DE" sz="2400" dirty="0" smtClean="0">
                <a:latin typeface="Arial" panose="020B0604020202020204" pitchFamily="34" charset="0"/>
                <a:cs typeface="Arial" panose="020B0604020202020204" pitchFamily="34" charset="0"/>
              </a:rPr>
              <a:t>Die Neuregelungen für voll- und teilstationäre Einrichtungen </a:t>
            </a:r>
          </a:p>
          <a:p>
            <a:pPr marL="0" indent="0">
              <a:buNone/>
            </a:pPr>
            <a:r>
              <a:rPr lang="de-DE" sz="2400" dirty="0" smtClean="0">
                <a:latin typeface="Arial" panose="020B0604020202020204" pitchFamily="34" charset="0"/>
                <a:cs typeface="Arial" panose="020B0604020202020204" pitchFamily="34" charset="0"/>
              </a:rPr>
              <a:t>lassen sich in zwei verschiedene Regelungsbündel voneinander abgrenzen.</a:t>
            </a:r>
          </a:p>
          <a:p>
            <a:pPr marL="0" indent="0">
              <a:buNone/>
            </a:pPr>
            <a:r>
              <a:rPr lang="de-DE" sz="2400" dirty="0" smtClean="0">
                <a:latin typeface="Arial" panose="020B0604020202020204" pitchFamily="34" charset="0"/>
                <a:cs typeface="Arial" panose="020B0604020202020204" pitchFamily="34" charset="0"/>
              </a:rPr>
              <a:t>Das erste Regelungsbündel betrifft Hygiene- und Präventionsmaßnahmen, </a:t>
            </a:r>
          </a:p>
          <a:p>
            <a:pPr marL="0" indent="0">
              <a:buNone/>
            </a:pPr>
            <a:r>
              <a:rPr lang="de-DE" sz="2400" dirty="0" smtClean="0">
                <a:latin typeface="Arial" panose="020B0604020202020204" pitchFamily="34" charset="0"/>
                <a:cs typeface="Arial" panose="020B0604020202020204" pitchFamily="34" charset="0"/>
              </a:rPr>
              <a:t>die zur Bewältigung der Herbst-Winter-COVID-19-Infektionswelle 2022/23 vorgesehen sind.</a:t>
            </a:r>
          </a:p>
          <a:p>
            <a:pPr marL="0" indent="0">
              <a:buNone/>
            </a:pPr>
            <a:r>
              <a:rPr lang="de-DE" sz="2400" dirty="0" smtClean="0">
                <a:latin typeface="Arial" panose="020B0604020202020204" pitchFamily="34" charset="0"/>
                <a:cs typeface="Arial" panose="020B0604020202020204" pitchFamily="34" charset="0"/>
              </a:rPr>
              <a:t>Das zweite Regelungsbündel betrifft Hygiene- und Präventionsmaßnahmen, </a:t>
            </a:r>
          </a:p>
          <a:p>
            <a:pPr marL="0" indent="0">
              <a:buNone/>
            </a:pPr>
            <a:r>
              <a:rPr lang="de-DE" sz="2400" dirty="0" smtClean="0">
                <a:latin typeface="Arial" panose="020B0604020202020204" pitchFamily="34" charset="0"/>
                <a:cs typeface="Arial" panose="020B0604020202020204" pitchFamily="34" charset="0"/>
              </a:rPr>
              <a:t>die grundsätzlich zukünftig für eine Sicherung der Qualität in Bezug auf Hygiene und </a:t>
            </a:r>
          </a:p>
          <a:p>
            <a:pPr marL="0" indent="0">
              <a:buNone/>
            </a:pPr>
            <a:r>
              <a:rPr lang="de-DE" sz="2400" dirty="0" smtClean="0">
                <a:latin typeface="Arial" panose="020B0604020202020204" pitchFamily="34" charset="0"/>
                <a:cs typeface="Arial" panose="020B0604020202020204" pitchFamily="34" charset="0"/>
              </a:rPr>
              <a:t>Infektionsprävention in stationären Einrichtungen vorgesehen sind.</a:t>
            </a:r>
          </a:p>
          <a:p>
            <a:pPr marL="0" indent="0">
              <a:buNone/>
            </a:pPr>
            <a:endParaRPr lang="de-DE" dirty="0"/>
          </a:p>
        </p:txBody>
      </p:sp>
    </p:spTree>
    <p:extLst>
      <p:ext uri="{BB962C8B-B14F-4D97-AF65-F5344CB8AC3E}">
        <p14:creationId xmlns:p14="http://schemas.microsoft.com/office/powerpoint/2010/main" val="283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3826" y="349134"/>
            <a:ext cx="11272058" cy="590931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Regelungen zur Bewältigung der Herbst-Winter-COVID-19-Infektionswelle in stationären und teilstationären Einrichtungen </a:t>
            </a:r>
          </a:p>
          <a:p>
            <a:r>
              <a:rPr lang="de-DE" dirty="0" smtClean="0">
                <a:latin typeface="Arial" panose="020B0604020202020204" pitchFamily="34" charset="0"/>
                <a:cs typeface="Arial" panose="020B0604020202020204" pitchFamily="34" charset="0"/>
              </a:rPr>
              <a:t>Für die Zeit vom 01.10.2022 bis 07.04.2023 sind folgende Anforderungen zu erfüllen: </a:t>
            </a:r>
          </a:p>
          <a:p>
            <a:pPr marL="342900" indent="-342900">
              <a:buAutoNum type="arabicPeriod"/>
            </a:pPr>
            <a:r>
              <a:rPr lang="de-DE" dirty="0" smtClean="0">
                <a:latin typeface="Arial" panose="020B0604020202020204" pitchFamily="34" charset="0"/>
                <a:cs typeface="Arial" panose="020B0604020202020204" pitchFamily="34" charset="0"/>
              </a:rPr>
              <a:t>Die Hygieneanforderungen sollen unter Einhaltung der Empfehlungen der Kommission für Infektionsprävention in medizinischen Einrichtungen und den Einrichtungen und Unternehmen der Pflege und Eingliederungshilfe, die am Robert Koch-Institut (RKI) angesiedelt ist, und der einrichtungsbezogenen Hygienepläne eingehalten werden. </a:t>
            </a:r>
          </a:p>
          <a:p>
            <a:pPr marL="342900" indent="-342900">
              <a:buAutoNum type="arabicPeriod"/>
            </a:pPr>
            <a:r>
              <a:rPr lang="de-DE" dirty="0" smtClean="0">
                <a:latin typeface="Arial" panose="020B0604020202020204" pitchFamily="34" charset="0"/>
                <a:cs typeface="Arial" panose="020B0604020202020204" pitchFamily="34" charset="0"/>
              </a:rPr>
              <a:t>Benennung einer oder mehrerer verantwortlichen(r) Person(en), die damit auch einverstanden ist/sind, zur Sicherstellung folgender Anforderungen: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Einhaltung der unter 1. genannten Hygieneanforderungen </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Beachtung und Koordinierung von folgenden Maßnahmen und Organisations- bzw. Verfahrensabläufen, die bis zum 01.11.2022 durch die Einrichtungen festzulegen und zu dokumentieren sind: </a:t>
            </a:r>
          </a:p>
          <a:p>
            <a:pPr marL="742950" lvl="1" indent="-285750">
              <a:buFont typeface="Wingdings" panose="05000000000000000000" pitchFamily="2" charset="2"/>
              <a:buChar char="Ø"/>
            </a:pPr>
            <a:r>
              <a:rPr lang="de-DE" dirty="0" smtClean="0">
                <a:latin typeface="Arial" panose="020B0604020202020204" pitchFamily="34" charset="0"/>
                <a:cs typeface="Arial" panose="020B0604020202020204" pitchFamily="34" charset="0"/>
              </a:rPr>
              <a:t> zum Impfen von Bewohnerinnen bzw. Bewohnern sowie Gäste von Tagespflege-Einrichtungen gegen das </a:t>
            </a:r>
            <a:r>
              <a:rPr lang="de-DE" dirty="0" err="1" smtClean="0">
                <a:latin typeface="Arial" panose="020B0604020202020204" pitchFamily="34" charset="0"/>
                <a:cs typeface="Arial" panose="020B0604020202020204" pitchFamily="34" charset="0"/>
              </a:rPr>
              <a:t>Coronavirus</a:t>
            </a:r>
            <a:r>
              <a:rPr lang="de-DE" dirty="0" smtClean="0">
                <a:latin typeface="Arial" panose="020B0604020202020204" pitchFamily="34" charset="0"/>
                <a:cs typeface="Arial" panose="020B0604020202020204" pitchFamily="34" charset="0"/>
              </a:rPr>
              <a:t> SARS-CoV-2 </a:t>
            </a:r>
          </a:p>
          <a:p>
            <a:pPr marL="742950" lvl="1" indent="-285750">
              <a:buFont typeface="Wingdings" panose="05000000000000000000" pitchFamily="2" charset="2"/>
              <a:buChar char="Ø"/>
            </a:pPr>
            <a:r>
              <a:rPr lang="de-DE" dirty="0" smtClean="0">
                <a:latin typeface="Arial" panose="020B0604020202020204" pitchFamily="34" charset="0"/>
                <a:cs typeface="Arial" panose="020B0604020202020204" pitchFamily="34" charset="0"/>
              </a:rPr>
              <a:t>zum Testen von Bewohnerinnen bzw. Bewohnern, Gästen, Beschäftigten sowie Besucherinnen bzw. Besuchern auf das </a:t>
            </a:r>
            <a:r>
              <a:rPr lang="de-DE" dirty="0" err="1" smtClean="0">
                <a:latin typeface="Arial" panose="020B0604020202020204" pitchFamily="34" charset="0"/>
                <a:cs typeface="Arial" panose="020B0604020202020204" pitchFamily="34" charset="0"/>
              </a:rPr>
              <a:t>Coronavirus</a:t>
            </a:r>
            <a:r>
              <a:rPr lang="de-DE" dirty="0" smtClean="0">
                <a:latin typeface="Arial" panose="020B0604020202020204" pitchFamily="34" charset="0"/>
                <a:cs typeface="Arial" panose="020B0604020202020204" pitchFamily="34" charset="0"/>
              </a:rPr>
              <a:t> SARS-CoV-2 </a:t>
            </a:r>
          </a:p>
          <a:p>
            <a:pPr marL="742950" lvl="1" indent="-285750">
              <a:buFont typeface="Wingdings" panose="05000000000000000000" pitchFamily="2" charset="2"/>
              <a:buChar char="Ø"/>
            </a:pPr>
            <a:r>
              <a:rPr lang="de-DE" dirty="0" smtClean="0">
                <a:latin typeface="Arial" panose="020B0604020202020204" pitchFamily="34" charset="0"/>
                <a:cs typeface="Arial" panose="020B0604020202020204" pitchFamily="34" charset="0"/>
              </a:rPr>
              <a:t>zur Unterstützung bei der  </a:t>
            </a:r>
          </a:p>
          <a:p>
            <a:pPr marL="742950" lvl="1" indent="-285750">
              <a:buFont typeface="Symbol" panose="05050102010706020507" pitchFamily="18" charset="2"/>
              <a:buChar char="-"/>
            </a:pPr>
            <a:r>
              <a:rPr lang="de-DE" dirty="0" smtClean="0">
                <a:latin typeface="Arial" panose="020B0604020202020204" pitchFamily="34" charset="0"/>
                <a:cs typeface="Arial" panose="020B0604020202020204" pitchFamily="34" charset="0"/>
              </a:rPr>
              <a:t>Versorgung von Bewohnerinnen bzw. Bewohnern mit antiviralen COVID-19-Arzneimitteln </a:t>
            </a:r>
          </a:p>
          <a:p>
            <a:pPr marL="742950" lvl="1" indent="-285750">
              <a:buFont typeface="Symbol" panose="05050102010706020507" pitchFamily="18" charset="2"/>
              <a:buChar char="-"/>
            </a:pPr>
            <a:r>
              <a:rPr lang="de-DE" dirty="0" smtClean="0">
                <a:latin typeface="Arial" panose="020B0604020202020204" pitchFamily="34" charset="0"/>
                <a:cs typeface="Arial" panose="020B0604020202020204" pitchFamily="34" charset="0"/>
              </a:rPr>
              <a:t>Benachrichtigung von behandelnden Ärztinnen und Ärzten im Fall eines positiven SARS-CoV-2-Testergebnisses bei Bewohnerinnen bzw. Bewohnern </a:t>
            </a:r>
          </a:p>
          <a:p>
            <a:pPr marL="742950" lvl="1" indent="-285750">
              <a:buFont typeface="Symbol" panose="05050102010706020507" pitchFamily="18" charset="2"/>
              <a:buChar char="-"/>
            </a:pPr>
            <a:r>
              <a:rPr lang="de-DE" dirty="0" smtClean="0">
                <a:latin typeface="Arial" panose="020B0604020202020204" pitchFamily="34" charset="0"/>
                <a:cs typeface="Arial" panose="020B0604020202020204" pitchFamily="34" charset="0"/>
              </a:rPr>
              <a:t>Bevorratung von antiviralen COVID-19-Arzneimitteln in der Einrichtung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2899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Breitbild</PresentationFormat>
  <Paragraphs>87</Paragraphs>
  <Slides>14</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14</vt:i4>
      </vt:variant>
    </vt:vector>
  </HeadingPairs>
  <TitlesOfParts>
    <vt:vector size="21" baseType="lpstr">
      <vt:lpstr>Arial</vt:lpstr>
      <vt:lpstr>Calibri</vt:lpstr>
      <vt:lpstr>Calibri Light</vt:lpstr>
      <vt:lpstr>Symbol</vt:lpstr>
      <vt:lpstr>Wingdings</vt:lpstr>
      <vt:lpstr>Office</vt:lpstr>
      <vt:lpstr>CorelDRAW</vt:lpstr>
      <vt:lpstr>PowerPoint-Präsentation</vt:lpstr>
      <vt:lpstr>Dashboard RKI (Stand 04.11.2022) </vt:lpstr>
      <vt:lpstr>Aktuelle Zahlen </vt:lpstr>
      <vt:lpstr>Die letzten Wochen im Überblick </vt:lpstr>
      <vt:lpstr>PowerPoint-Präsentation</vt:lpstr>
      <vt:lpstr>PowerPoint-Präsentation</vt:lpstr>
      <vt:lpstr>PowerPoint-Präsentation</vt:lpstr>
      <vt:lpstr>Neuregelungen nach § 35 Infektionsschutzgesetz ab 01.10.2022</vt:lpstr>
      <vt:lpstr>PowerPoint-Präsentation</vt:lpstr>
      <vt:lpstr>PowerPoint-Präsentation</vt:lpstr>
      <vt:lpstr>PowerPoint-Präsentation</vt:lpstr>
      <vt:lpstr>PowerPoint-Präsentation</vt:lpstr>
      <vt:lpstr>PowerPoint-Präsentation</vt:lpstr>
      <vt:lpstr>PowerPoint-Präsentation</vt:lpstr>
    </vt:vector>
  </TitlesOfParts>
  <Company>Stadt Salzgitter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Fürch, Stefanie</dc:creator>
  <cp:lastModifiedBy>Fürch, Stefanie</cp:lastModifiedBy>
  <cp:revision>26</cp:revision>
  <dcterms:created xsi:type="dcterms:W3CDTF">2022-11-01T13:12:41Z</dcterms:created>
  <dcterms:modified xsi:type="dcterms:W3CDTF">2022-11-04T09:17:17Z</dcterms:modified>
</cp:coreProperties>
</file>